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Black" panose="00000A00000000000000" pitchFamily="2" charset="0"/>
      <p:bold r:id="rId36"/>
      <p:boldItalic r:id="rId37"/>
    </p:embeddedFont>
    <p:embeddedFont>
      <p:font typeface="Montserrat ExtraBold" panose="00000900000000000000" pitchFamily="2" charset="0"/>
      <p:bold r:id="rId38"/>
      <p:boldItalic r:id="rId39"/>
    </p:embeddedFont>
    <p:embeddedFont>
      <p:font typeface="Montserrat Thin" panose="000003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14" y="9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09a9bf14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09a9bf14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6d2722e4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6d2722e4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6d2722e4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6d2722e4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6d2722e4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6d2722e42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6d2722e42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6d2722e42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6d2722e42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6d2722e42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09a9bf14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09a9bf14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6d2722e42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6d2722e42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6d2722e4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6d2722e4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6d2722e42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6d2722e42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6d2722e42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6d2722e42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09a9bf14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09a9bf14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Nosotros recomendaremos las caracteristicas de los equipos y los diferentes proveedores de los mismos, pero la decision de que comprar y de donde siempre queda en manos del franquiciado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6d2722e42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6d2722e42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Nosotros recomendaremos las caracteristicas de los equipos y los diferentes proveedores de los mismos, pero la decision de que comprar y de donde siempre queda en manos del franquiciado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6d2722e42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6d2722e42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6d2722e42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6d2722e42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1Aqui creo que debemos aclarar que no es el doble en todos los productos, si no el deble en promedio, hay productos que ganas mas que el ddoble y hay productis que ganas menos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 Nuestra gama de productos ofrece muy buena ganacia, podes  veder hasta por el doble de lo que compraste, en promedio 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09a9bf14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09a9bf14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6d2722e42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6d2722e42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09a9bf14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09a9bf14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productos son refrigerados, congelados y/o envasados al vacio, creo que la palabra es fritar, queda mejor fritando, horneado o calentando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6d2722e42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6d2722e42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09a9bf14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f09a9bf14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09a9bf14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f09a9bf14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09a9bf14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09a9bf14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09a9bf14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09a9bf14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09a9bf14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09a9bf14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09a9bf14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09a9bf14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6d2722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6d2722e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termino abanico como que no me gusta tanto, podria ser una variedad interesante de propuestas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6d2722e4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6d2722e4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6d2722e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6d2722e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3111"/>
            <a:ext cx="18288002" cy="104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5600" y="-145875"/>
            <a:ext cx="18729877" cy="106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a columna de texto 1">
  <p:cSld name="ONE_COLUMN_TEXT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7575" y="-149125"/>
            <a:ext cx="18627902" cy="106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71025"/>
            <a:ext cx="18372198" cy="1045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">
  <p:cSld name="TITLE_AND_BODY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8"/>
          <a:stretch/>
        </p:blipFill>
        <p:spPr>
          <a:xfrm>
            <a:off x="-83875" y="-171025"/>
            <a:ext cx="18539976" cy="105665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87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 1">
  <p:cSld name="TITLE_AND_BODY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r="22" b="39"/>
          <a:stretch/>
        </p:blipFill>
        <p:spPr>
          <a:xfrm>
            <a:off x="-162362" y="-44150"/>
            <a:ext cx="18444974" cy="103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87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 1 1">
  <p:cSld name="TITLE_AND_BODY_1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 r="-16" b="-15"/>
          <a:stretch/>
        </p:blipFill>
        <p:spPr>
          <a:xfrm>
            <a:off x="-86150" y="-116550"/>
            <a:ext cx="18495273" cy="1052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8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/>
          <p:nvPr/>
        </p:nvSpPr>
        <p:spPr>
          <a:xfrm>
            <a:off x="-120725" y="-211250"/>
            <a:ext cx="18495300" cy="10803900"/>
          </a:xfrm>
          <a:prstGeom prst="rect">
            <a:avLst/>
          </a:prstGeom>
          <a:solidFill>
            <a:srgbClr val="000000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 1 1 1">
  <p:cSld name="TITLE_AND_BODY_1_1_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b="5"/>
          <a:stretch/>
        </p:blipFill>
        <p:spPr>
          <a:xfrm>
            <a:off x="-259700" y="-145439"/>
            <a:ext cx="18888151" cy="1057787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/>
          <p:nvPr/>
        </p:nvSpPr>
        <p:spPr>
          <a:xfrm>
            <a:off x="-63275" y="-258450"/>
            <a:ext cx="18495300" cy="10803900"/>
          </a:xfrm>
          <a:prstGeom prst="rect">
            <a:avLst/>
          </a:prstGeom>
          <a:solidFill>
            <a:srgbClr val="000000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</a:t>
            </a:r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2" cy="1041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625" y="3282612"/>
            <a:ext cx="6320749" cy="37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9646225" y="3781350"/>
            <a:ext cx="68409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 b="1">
                <a:solidFill>
                  <a:srgbClr val="783F04"/>
                </a:solidFill>
                <a:highlight>
                  <a:srgbClr val="FFD966"/>
                </a:highlight>
                <a:latin typeface="Montserrat"/>
                <a:ea typeface="Montserrat"/>
                <a:cs typeface="Montserrat"/>
                <a:sym typeface="Montserrat"/>
              </a:rPr>
              <a:t>¡AHORA TU COCINA TE PUEDE DAR </a:t>
            </a:r>
            <a:r>
              <a:rPr lang="es" sz="5000">
                <a:solidFill>
                  <a:srgbClr val="783F04"/>
                </a:solidFill>
                <a:highlight>
                  <a:srgbClr val="FFD966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INGRESOS EXTRAS!</a:t>
            </a:r>
            <a:endParaRPr>
              <a:solidFill>
                <a:srgbClr val="783F04"/>
              </a:solidFill>
              <a:highlight>
                <a:srgbClr val="FFD966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8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8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¿Por qué Alberdin?</a:t>
            </a:r>
            <a:endParaRPr sz="50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4100"/>
              <a:buFont typeface="Montserrat Thin"/>
              <a:buAutoNum type="arabicPeriod"/>
            </a:pPr>
            <a:r>
              <a:rPr lang="es" sz="4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Somos una marca consolidada en el mercado con más de 66 años de trayectoria. </a:t>
            </a:r>
            <a:endParaRPr sz="41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4100"/>
              <a:buFont typeface="Montserrat Thin"/>
              <a:buAutoNum type="arabicPeriod"/>
            </a:pPr>
            <a:r>
              <a:rPr lang="es" sz="4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Incursión en el negocio de franquicias desde hace más de 20 años. </a:t>
            </a:r>
            <a:endParaRPr sz="41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4100"/>
              <a:buFont typeface="Montserrat Thin"/>
              <a:buAutoNum type="arabicPeriod"/>
            </a:pPr>
            <a:r>
              <a:rPr lang="es" sz="4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Productos de Alta Calidad con certificación nacional.</a:t>
            </a:r>
            <a:endParaRPr sz="41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2597725" y="2794200"/>
            <a:ext cx="13421700" cy="5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chemeClr val="lt1"/>
                </a:solidFill>
                <a:highlight>
                  <a:srgbClr val="783F04"/>
                </a:highlight>
                <a:latin typeface="Montserrat"/>
                <a:ea typeface="Montserrat"/>
                <a:cs typeface="Montserrat"/>
                <a:sym typeface="Montserrat"/>
              </a:rPr>
              <a:t>Siendo un franquiciado de Alberdin Accedes a:</a:t>
            </a:r>
            <a:endParaRPr sz="5000">
              <a:solidFill>
                <a:schemeClr val="lt1"/>
              </a:solidFill>
              <a:highlight>
                <a:srgbClr val="783F04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highlight>
                  <a:srgbClr val="FFD966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Capacitaciones Técnicas</a:t>
            </a:r>
            <a:endParaRPr sz="5000">
              <a:solidFill>
                <a:srgbClr val="783F04"/>
              </a:solidFill>
              <a:highlight>
                <a:srgbClr val="FFD966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highlight>
                  <a:srgbClr val="FFD966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Capacitaciones Comerciales </a:t>
            </a:r>
            <a:endParaRPr sz="5000">
              <a:solidFill>
                <a:srgbClr val="783F04"/>
              </a:solidFill>
              <a:highlight>
                <a:srgbClr val="FFD966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highlight>
                  <a:srgbClr val="FFD966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Capacitaciones de Marketing </a:t>
            </a:r>
            <a:endParaRPr sz="5000">
              <a:solidFill>
                <a:srgbClr val="783F04"/>
              </a:solidFill>
              <a:highlight>
                <a:srgbClr val="FFD966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783F04"/>
              </a:solidFill>
              <a:highlight>
                <a:srgbClr val="FFD966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30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¿Que provee Alberdin al franquiciado?</a:t>
            </a:r>
            <a:endParaRPr sz="47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8035625" y="1477170"/>
            <a:ext cx="8382000" cy="7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Manual de Operaciones (Detallado)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Asistencia y asesoramiento en la compra del equipamiento.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Asistencia Continua 24/7 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Marketing institucional.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Servicio de Captación de Clientes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Call Center Unificado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Inversión en Medios Digitales en zona de influencia.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Capacitaciones Constantes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Thin"/>
              <a:buAutoNum type="arabicPeriod"/>
            </a:pPr>
            <a:r>
              <a:rPr lang="es" sz="32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Productos semi-terminados</a:t>
            </a:r>
            <a:endParaRPr sz="32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31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31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¿Cual es el perfil de nuestro Franquiciado?</a:t>
            </a:r>
            <a:endParaRPr sz="47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5" name="Google Shape;165;p31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26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Antes que nada, debes entender que Emprender no es fácil, y el éxito del crecimiento de tu franquicia estará  95% en tus manos. </a:t>
            </a:r>
            <a:endParaRPr sz="26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26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Para ello buscamos que nuestros franquiciados sean personas comprometidas, que dispongan del tiempo necesario y las ganas de tener ingresos extras. </a:t>
            </a:r>
            <a:endParaRPr sz="26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rPr lang="es" sz="26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La responsabilidad es tal que debe estar al frente de su negocio y observar los detalles operativos diariamente. </a:t>
            </a:r>
            <a:endParaRPr sz="30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32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32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¿Cual es el perfil de nuestro Franquiciado?</a:t>
            </a:r>
            <a:endParaRPr sz="47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rPr lang="es" sz="27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Los franquiciados deben ser personas que tengan una relación de cercanía con su vecindad, ya que esto será propicio para la generación de una cartera de clientes continua.</a:t>
            </a:r>
            <a:br>
              <a:rPr lang="es" sz="27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br>
              <a:rPr lang="es" sz="27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27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El involucramiento diario y la perseverancia son los secretos para que este negocio sea rentable y puedas recuperar tu inversión en el menor tiempo posible</a:t>
            </a:r>
            <a:r>
              <a:rPr lang="es" sz="2700" dirty="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.</a:t>
            </a:r>
            <a:endParaRPr sz="2700" dirty="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/>
        </p:nvSpPr>
        <p:spPr>
          <a:xfrm>
            <a:off x="2597725" y="4223850"/>
            <a:ext cx="13421700" cy="1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chemeClr val="lt1"/>
                </a:solidFill>
                <a:highlight>
                  <a:srgbClr val="783F04"/>
                </a:highlight>
                <a:latin typeface="Montserrat"/>
                <a:ea typeface="Montserrat"/>
                <a:cs typeface="Montserrat"/>
                <a:sym typeface="Montserrat"/>
              </a:rPr>
              <a:t>¿Cuanto cuesta tener los derechos de una franquicia de Alberdin? </a:t>
            </a:r>
            <a:endParaRPr sz="5000">
              <a:solidFill>
                <a:srgbClr val="783F04"/>
              </a:solidFill>
              <a:highlight>
                <a:srgbClr val="FFD966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4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34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Planes de compra</a:t>
            </a:r>
            <a:endParaRPr sz="47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Derecho de uso de marca y territorio por </a:t>
            </a:r>
            <a:b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b="1" i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3 años:</a:t>
            </a:r>
            <a: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 </a:t>
            </a:r>
            <a:r>
              <a:rPr lang="es" sz="3100" b="1" dirty="0">
                <a:solidFill>
                  <a:srgbClr val="B45F06"/>
                </a:solidFill>
                <a:highlight>
                  <a:srgbClr val="FFD966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Gs. 10.000.000.-</a:t>
            </a:r>
            <a:endParaRPr sz="3100" b="1" dirty="0">
              <a:solidFill>
                <a:srgbClr val="B45F06"/>
              </a:solidFill>
              <a:highlight>
                <a:srgbClr val="FFD966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Derecho de uso de marca y territorio por</a:t>
            </a:r>
            <a:b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b="1" i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 años:</a:t>
            </a:r>
            <a: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 </a:t>
            </a:r>
            <a:r>
              <a:rPr lang="es" sz="3100" b="1" dirty="0">
                <a:solidFill>
                  <a:srgbClr val="B45F06"/>
                </a:solidFill>
                <a:highlight>
                  <a:srgbClr val="FFD966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Gs. 8.000.000.-</a:t>
            </a:r>
            <a:endParaRPr sz="3100" b="1" dirty="0">
              <a:solidFill>
                <a:srgbClr val="B45F06"/>
              </a:solidFill>
              <a:highlight>
                <a:srgbClr val="FFD966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Derecho de uso de marca y territorio por</a:t>
            </a:r>
            <a:b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b="1" i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 año:</a:t>
            </a:r>
            <a:r>
              <a:rPr lang="es" sz="31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 </a:t>
            </a:r>
            <a:r>
              <a:rPr lang="es" sz="3100" b="1" dirty="0">
                <a:solidFill>
                  <a:srgbClr val="B45F06"/>
                </a:solidFill>
                <a:highlight>
                  <a:srgbClr val="FFD966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Gs. 5.000.000.-</a:t>
            </a:r>
            <a:endParaRPr sz="3100" b="1" dirty="0">
              <a:solidFill>
                <a:srgbClr val="B45F06"/>
              </a:solidFill>
              <a:highlight>
                <a:srgbClr val="FFD966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5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35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Modalidad de Pago.</a:t>
            </a:r>
            <a:endParaRPr sz="47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5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Contado</a:t>
            </a:r>
            <a:r>
              <a:rPr lang="es" sz="35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 con 10% de descuento. </a:t>
            </a:r>
            <a:endParaRPr sz="35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rPr lang="es" sz="35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Crédito</a:t>
            </a:r>
            <a:r>
              <a:rPr lang="es" sz="35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 en 2 pagos cada 30 días, sin intereses.</a:t>
            </a:r>
            <a:endParaRPr sz="3500" b="1" dirty="0">
              <a:solidFill>
                <a:srgbClr val="B45F06"/>
              </a:solidFill>
              <a:highlight>
                <a:srgbClr val="FFD966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36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36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Lo que estás pagando son:</a:t>
            </a:r>
            <a:endParaRPr sz="43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5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Los derechos de uso de marca y exclusividad de territorio. </a:t>
            </a:r>
            <a:endParaRPr sz="35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5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Capacitaciones Técnicas, de Operaciones y de Marketing. </a:t>
            </a:r>
            <a:endParaRPr sz="35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5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Manual de Operaciones </a:t>
            </a:r>
            <a:endParaRPr sz="35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5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Know How de buenas prácticas, para hacer crecer tu negocio. </a:t>
            </a:r>
            <a:endParaRPr sz="35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rPr lang="es" sz="35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Acompañamiento técnico de cocina.</a:t>
            </a:r>
            <a:endParaRPr sz="35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625" y="2908200"/>
            <a:ext cx="5558751" cy="44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7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37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¿Cuanto tengo que Invertir?</a:t>
            </a:r>
            <a:endParaRPr sz="43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La inversión depende de qué tan grande quieras comenzar. </a:t>
            </a:r>
            <a:endParaRPr sz="30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rPr lang="es" sz="30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Se puede tener un equipamiento básico desde 5.000.000 Gs. hasta uno completo de hasta 50.000.000 Gs dependiendo siempre de tus limitaciones físicas. </a:t>
            </a:r>
            <a:endParaRPr sz="30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38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222;p38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¿Cuanto tengo que Invertir?</a:t>
            </a:r>
            <a:endParaRPr sz="43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Nosotros te recomendaremos las características de los equipos además darte una lista de proveedores necesarios para que puedas comenzar tu negocio rápidamente. </a:t>
            </a:r>
            <a:endParaRPr sz="30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Recordá que la decisión de compra de equipamiento y demás es tu responsabilidad. </a:t>
            </a:r>
            <a:endParaRPr sz="30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224" name="Google Shape;22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/>
        </p:nvSpPr>
        <p:spPr>
          <a:xfrm>
            <a:off x="2433150" y="3503888"/>
            <a:ext cx="1342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chemeClr val="lt1"/>
                </a:solidFill>
                <a:highlight>
                  <a:srgbClr val="783F04"/>
                </a:highlight>
                <a:latin typeface="Montserrat"/>
                <a:ea typeface="Montserrat"/>
                <a:cs typeface="Montserrat"/>
                <a:sym typeface="Montserrat"/>
              </a:rPr>
              <a:t>HABLEMOS DE LO IMPORTANTE</a:t>
            </a:r>
            <a:endParaRPr sz="5000">
              <a:solidFill>
                <a:srgbClr val="783F04"/>
              </a:solidFill>
              <a:highlight>
                <a:srgbClr val="FFD966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592650" y="4289513"/>
            <a:ext cx="171027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RENTABILIDAD</a:t>
            </a:r>
            <a:endParaRPr sz="15000">
              <a:solidFill>
                <a:srgbClr val="783F0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/>
        </p:nvSpPr>
        <p:spPr>
          <a:xfrm>
            <a:off x="2433150" y="2366763"/>
            <a:ext cx="1342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chemeClr val="lt1"/>
                </a:solidFill>
                <a:highlight>
                  <a:srgbClr val="783F04"/>
                </a:highlight>
                <a:latin typeface="Montserrat"/>
                <a:ea typeface="Montserrat"/>
                <a:cs typeface="Montserrat"/>
                <a:sym typeface="Montserrat"/>
              </a:rPr>
              <a:t>COMPRÁS A 100 Y GANÁS </a:t>
            </a:r>
            <a:r>
              <a:rPr lang="es" sz="5000" b="1">
                <a:solidFill>
                  <a:schemeClr val="lt1"/>
                </a:solidFill>
                <a:highlight>
                  <a:srgbClr val="783F04"/>
                </a:highlight>
                <a:latin typeface="Montserrat"/>
                <a:ea typeface="Montserrat"/>
                <a:cs typeface="Montserrat"/>
                <a:sym typeface="Montserrat"/>
              </a:rPr>
              <a:t>HASTA</a:t>
            </a:r>
            <a:endParaRPr sz="5000">
              <a:solidFill>
                <a:srgbClr val="783F04"/>
              </a:solidFill>
              <a:highlight>
                <a:srgbClr val="FFD966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592650" y="3152388"/>
            <a:ext cx="171027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 DOBLE</a:t>
            </a:r>
            <a:endParaRPr sz="15000">
              <a:solidFill>
                <a:srgbClr val="783F0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592650" y="5195938"/>
            <a:ext cx="171027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Nuestra variedad de productos ofrece una muy buena rentabilidad donde podes llegar a ganar hasta el doble de lo que compraste en promedio.</a:t>
            </a:r>
            <a:endParaRPr sz="5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41"/>
          <p:cNvCxnSpPr/>
          <p:nvPr/>
        </p:nvCxnSpPr>
        <p:spPr>
          <a:xfrm>
            <a:off x="3285400" y="3481713"/>
            <a:ext cx="97704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41"/>
          <p:cNvSpPr txBox="1"/>
          <p:nvPr/>
        </p:nvSpPr>
        <p:spPr>
          <a:xfrm>
            <a:off x="3285400" y="3481713"/>
            <a:ext cx="13529700" cy="640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Publicidad y promociona zonal.</a:t>
            </a:r>
            <a:b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Sueldo y cargas sociales.</a:t>
            </a:r>
            <a:b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Aguinaldo.</a:t>
            </a:r>
            <a:b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Patentes e impuestos municipales.</a:t>
            </a:r>
            <a:b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Electricidad, agua,teléfono, internet, celulares.</a:t>
            </a:r>
            <a:b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Servicio y Artículos de limpieza.</a:t>
            </a:r>
            <a:b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Mantenimiento del local.</a:t>
            </a:r>
            <a:b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Artículos de librería.</a:t>
            </a:r>
            <a:b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</a:br>
            <a:r>
              <a:rPr lang="es" sz="3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Honorarios del contador</a:t>
            </a:r>
            <a:r>
              <a:rPr lang="es" sz="3100" dirty="0">
                <a:solidFill>
                  <a:srgbClr val="783F04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.</a:t>
            </a:r>
            <a:endParaRPr sz="3100" dirty="0">
              <a:solidFill>
                <a:srgbClr val="783F04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245" name="Google Shape;245;p41"/>
          <p:cNvSpPr txBox="1"/>
          <p:nvPr/>
        </p:nvSpPr>
        <p:spPr>
          <a:xfrm>
            <a:off x="3285400" y="1753588"/>
            <a:ext cx="111345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>
                <a:solidFill>
                  <a:srgbClr val="783F04"/>
                </a:solidFill>
                <a:latin typeface="Montserrat"/>
                <a:ea typeface="Montserrat"/>
                <a:cs typeface="Montserrat"/>
                <a:sym typeface="Montserrat"/>
              </a:rPr>
              <a:t>Responsabilidad del Franquiciado</a:t>
            </a:r>
            <a:endParaRPr sz="3900">
              <a:solidFill>
                <a:srgbClr val="783F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s" sz="5000" i="1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Costos Fijos</a:t>
            </a:r>
            <a:endParaRPr sz="5000" i="1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46" name="Google Shape;24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/>
        </p:nvSpPr>
        <p:spPr>
          <a:xfrm>
            <a:off x="6530888" y="4354175"/>
            <a:ext cx="9399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productos</a:t>
            </a:r>
            <a:endParaRPr sz="10000">
              <a:solidFill>
                <a:srgbClr val="783F0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52" name="Google Shape;2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212" y="4115751"/>
            <a:ext cx="2736250" cy="220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42"/>
          <p:cNvCxnSpPr/>
          <p:nvPr/>
        </p:nvCxnSpPr>
        <p:spPr>
          <a:xfrm>
            <a:off x="5784617" y="1534050"/>
            <a:ext cx="0" cy="7218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/>
        </p:nvSpPr>
        <p:spPr>
          <a:xfrm>
            <a:off x="2506075" y="2808300"/>
            <a:ext cx="13617000" cy="669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s" sz="37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Alberdin se encarga de proveer la mayoría de los productos que el franquiciado requiera, los productos son refrigerados, congelados y/o envasados al vacío. </a:t>
            </a:r>
            <a:endParaRPr sz="37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rPr lang="es" sz="37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El Franquiciado se encargará de complementar algunos productos y es responsabilidad del mismo realizar la terminación final de estos ya sea fritando, calentarlos, hornearlos, etc.</a:t>
            </a:r>
            <a:endParaRPr sz="37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260" name="Google Shape;26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/>
        </p:nvSpPr>
        <p:spPr>
          <a:xfrm>
            <a:off x="6530888" y="4354175"/>
            <a:ext cx="9399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insumos</a:t>
            </a:r>
            <a:endParaRPr sz="10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&amp; materia prima</a:t>
            </a:r>
            <a:endParaRPr sz="10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66" name="Google Shape;2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212" y="4115751"/>
            <a:ext cx="2736250" cy="220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44"/>
          <p:cNvCxnSpPr/>
          <p:nvPr/>
        </p:nvCxnSpPr>
        <p:spPr>
          <a:xfrm>
            <a:off x="5784617" y="1534050"/>
            <a:ext cx="0" cy="7218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 txBox="1"/>
          <p:nvPr/>
        </p:nvSpPr>
        <p:spPr>
          <a:xfrm>
            <a:off x="2506075" y="3327150"/>
            <a:ext cx="12630000" cy="571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5000"/>
              </a:spcBef>
              <a:spcAft>
                <a:spcPts val="5000"/>
              </a:spcAft>
              <a:buNone/>
            </a:pPr>
            <a:r>
              <a:rPr lang="es" sz="40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Además Alberdin proveerá de los insumos necesarios como ser cajas, bolsas de plástico y de papel, bandejas, cintas adhesivas, etc., también de la materia prima como ser, aceite, grasa, manteca batida, manteca, margarina, etc.</a:t>
            </a:r>
            <a:endParaRPr sz="40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274" name="Google Shape;27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5674" y="752875"/>
            <a:ext cx="2775224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675" y="2321125"/>
            <a:ext cx="4606651" cy="370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 txBox="1"/>
          <p:nvPr/>
        </p:nvSpPr>
        <p:spPr>
          <a:xfrm>
            <a:off x="3576750" y="6633150"/>
            <a:ext cx="11134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latin typeface="Montserrat"/>
                <a:ea typeface="Montserrat"/>
                <a:cs typeface="Montserrat"/>
                <a:sym typeface="Montserrat"/>
              </a:rPr>
              <a:t>¿Te unis al equipo </a:t>
            </a:r>
            <a:r>
              <a:rPr lang="es" sz="50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ganador</a:t>
            </a:r>
            <a:r>
              <a:rPr lang="es" sz="5000">
                <a:solidFill>
                  <a:srgbClr val="783F04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5000">
              <a:solidFill>
                <a:srgbClr val="783F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/>
        </p:nvSpPr>
        <p:spPr>
          <a:xfrm>
            <a:off x="6233400" y="4285675"/>
            <a:ext cx="5821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 presentamos:</a:t>
            </a:r>
            <a:endParaRPr sz="50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700" y="3430975"/>
            <a:ext cx="8390600" cy="34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/>
        </p:nvSpPr>
        <p:spPr>
          <a:xfrm>
            <a:off x="8567800" y="3450425"/>
            <a:ext cx="51135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>
                <a:solidFill>
                  <a:srgbClr val="783F04"/>
                </a:solidFill>
                <a:latin typeface="Montserrat"/>
                <a:ea typeface="Montserrat"/>
                <a:cs typeface="Montserrat"/>
                <a:sym typeface="Montserrat"/>
              </a:rPr>
              <a:t>El programa de Emprendedores y Microemprendedores para el desarrollo de franquicias de Alberdin para todo el país.</a:t>
            </a:r>
            <a:endParaRPr sz="3100">
              <a:solidFill>
                <a:srgbClr val="783F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¿Te sumás?</a:t>
            </a:r>
            <a:endParaRPr sz="31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700" y="3574124"/>
            <a:ext cx="3320325" cy="330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3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23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¿Que es un franquicia?</a:t>
            </a:r>
            <a:endParaRPr sz="50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6" name="Google Shape;106;p23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2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La </a:t>
            </a:r>
            <a:r>
              <a:rPr lang="es" sz="5200" b="1" dirty="0">
                <a:solidFill>
                  <a:srgbClr val="783F0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franquicia</a:t>
            </a:r>
            <a:r>
              <a:rPr lang="es" sz="52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 es la concesión de derechos para la explotación de una marca en un territorio determinado con fechas de caducidad. </a:t>
            </a:r>
            <a:endParaRPr sz="26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4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24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¿Cómo puedo tener mi franquicia de Alberdin?</a:t>
            </a:r>
            <a:endParaRPr sz="50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4" name="Google Shape;114;p24"/>
          <p:cNvSpPr txBox="1"/>
          <p:nvPr/>
        </p:nvSpPr>
        <p:spPr>
          <a:xfrm>
            <a:off x="8035624" y="2649900"/>
            <a:ext cx="8618127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Alberdin te ofrece una variedad interesante de propuestas de negocios para sus franquiciados.</a:t>
            </a:r>
            <a:endParaRPr sz="41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¡Solo debes concretar una reunión!</a:t>
            </a:r>
            <a:endParaRPr sz="41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y nosotros te guiaremos</a:t>
            </a:r>
            <a:endParaRPr sz="4100" dirty="0">
              <a:solidFill>
                <a:srgbClr val="783F04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 dirty="0">
                <a:solidFill>
                  <a:srgbClr val="783F04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al </a:t>
            </a:r>
            <a:r>
              <a:rPr lang="es" sz="4100" b="1" i="1" dirty="0">
                <a:solidFill>
                  <a:srgbClr val="783F0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éxito de tu negocio.</a:t>
            </a:r>
            <a:endParaRPr sz="4100" b="1" i="1" dirty="0">
              <a:solidFill>
                <a:srgbClr val="783F04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5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25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¿Que ofrece Alberdin? </a:t>
            </a:r>
            <a:endParaRPr sz="50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2" name="Google Shape;122;p25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Nuestra marca te ofrece la posibilidad de que con una minima inversion vos puedas comercializar las empanadas, sandwiches y bocaditos más ricos del país desde la cocina de tu hogar para que puedas empezar a emprender en tu barrio o ciudad.</a:t>
            </a:r>
            <a:endParaRPr sz="4000" dirty="0">
              <a:solidFill>
                <a:schemeClr val="dk1"/>
              </a:solidFill>
              <a:latin typeface="Montserrat" panose="00000500000000000000" pitchFamily="2" charset="0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b="1" dirty="0">
                <a:solidFill>
                  <a:srgbClr val="FFFFFF"/>
                </a:solidFill>
                <a:highlight>
                  <a:schemeClr val="accent4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¡El Éxito depende de vos!</a:t>
            </a:r>
            <a:endParaRPr sz="3500" b="1" dirty="0">
              <a:solidFill>
                <a:srgbClr val="FFFFFF"/>
              </a:solidFill>
              <a:highlight>
                <a:schemeClr val="accent4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2925" y="433875"/>
            <a:ext cx="2201874" cy="177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6"/>
          <p:cNvCxnSpPr/>
          <p:nvPr/>
        </p:nvCxnSpPr>
        <p:spPr>
          <a:xfrm>
            <a:off x="7701530" y="1855775"/>
            <a:ext cx="0" cy="7218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6"/>
          <p:cNvSpPr txBox="1"/>
          <p:nvPr/>
        </p:nvSpPr>
        <p:spPr>
          <a:xfrm>
            <a:off x="2523375" y="4281600"/>
            <a:ext cx="487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783F0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Exclusividad</a:t>
            </a:r>
            <a:endParaRPr sz="5000">
              <a:solidFill>
                <a:srgbClr val="783F0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8035625" y="2649900"/>
            <a:ext cx="8382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Cuando obtienes una franquicia de Alberdin, te damos </a:t>
            </a:r>
            <a:r>
              <a:rPr lang="es" sz="4000" b="1" i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absoluta</a:t>
            </a:r>
            <a:r>
              <a:rPr lang="es" sz="40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 </a:t>
            </a:r>
            <a:r>
              <a:rPr lang="es" sz="4000" b="1" i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exclusividad de territorio</a:t>
            </a:r>
            <a:r>
              <a:rPr lang="es" sz="4000" dirty="0">
                <a:solidFill>
                  <a:schemeClr val="dk1"/>
                </a:solidFill>
                <a:latin typeface="Montserrat" panose="00000500000000000000" pitchFamily="2" charset="0"/>
                <a:ea typeface="Montserrat Thin"/>
                <a:cs typeface="Montserrat Thin"/>
                <a:sym typeface="Montserrat Thin"/>
              </a:rPr>
              <a:t> con la posibilidad de expandir según vayan creciendo tus ventas.</a:t>
            </a:r>
            <a:endParaRPr sz="3500" b="1" dirty="0">
              <a:solidFill>
                <a:srgbClr val="FFFFFF"/>
              </a:solidFill>
              <a:highlight>
                <a:schemeClr val="accent4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1021</Words>
  <Application>Microsoft Office PowerPoint</Application>
  <PresentationFormat>Personalizado</PresentationFormat>
  <Paragraphs>81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Montserrat ExtraBold</vt:lpstr>
      <vt:lpstr>Montserrat Thin</vt:lpstr>
      <vt:lpstr>Arial</vt:lpstr>
      <vt:lpstr>Montserrat Black</vt:lpstr>
      <vt:lpstr>Montserrat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 Poa S.R.L</dc:creator>
  <cp:lastModifiedBy>Gustavo Cespedes</cp:lastModifiedBy>
  <cp:revision>3</cp:revision>
  <dcterms:modified xsi:type="dcterms:W3CDTF">2021-11-01T20:20:41Z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2595275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